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92" r:id="rId1"/>
  </p:sldMasterIdLst>
  <p:notesMasterIdLst>
    <p:notesMasterId r:id="rId12"/>
  </p:notesMasterIdLst>
  <p:handoutMasterIdLst>
    <p:handoutMasterId r:id="rId13"/>
  </p:handoutMasterIdLst>
  <p:sldIdLst>
    <p:sldId id="311" r:id="rId2"/>
    <p:sldId id="277" r:id="rId3"/>
    <p:sldId id="312" r:id="rId4"/>
    <p:sldId id="304" r:id="rId5"/>
    <p:sldId id="295" r:id="rId6"/>
    <p:sldId id="257" r:id="rId7"/>
    <p:sldId id="313" r:id="rId8"/>
    <p:sldId id="314" r:id="rId9"/>
    <p:sldId id="315" r:id="rId10"/>
    <p:sldId id="263" r:id="rId11"/>
  </p:sldIdLst>
  <p:sldSz cx="1219835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2" userDrawn="1">
          <p15:clr>
            <a:srgbClr val="A4A3A4"/>
          </p15:clr>
        </p15:guide>
        <p15:guide id="3" orient="horz" pos="335" userDrawn="1">
          <p15:clr>
            <a:srgbClr val="A4A3A4"/>
          </p15:clr>
        </p15:guide>
        <p15:guide id="4" orient="horz" pos="190" userDrawn="1">
          <p15:clr>
            <a:srgbClr val="A4A3A4"/>
          </p15:clr>
        </p15:guide>
        <p15:guide id="5" pos="386" userDrawn="1">
          <p15:clr>
            <a:srgbClr val="A4A3A4"/>
          </p15:clr>
        </p15:guide>
        <p15:guide id="6" pos="7298" userDrawn="1">
          <p15:clr>
            <a:srgbClr val="A4A3A4"/>
          </p15:clr>
        </p15:guide>
        <p15:guide id="7" orient="horz" pos="709" userDrawn="1">
          <p15:clr>
            <a:srgbClr val="A4A3A4"/>
          </p15:clr>
        </p15:guide>
        <p15:guide id="8" orient="horz" pos="3886" userDrawn="1">
          <p15:clr>
            <a:srgbClr val="A4A3A4"/>
          </p15:clr>
        </p15:guide>
        <p15:guide id="9" orient="horz" pos="41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47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4C4CD"/>
    <a:srgbClr val="747480"/>
    <a:srgbClr val="FFE600"/>
    <a:srgbClr val="2E2E38"/>
    <a:srgbClr val="808080"/>
    <a:srgbClr val="000000"/>
    <a:srgbClr val="FF9A91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13" autoAdjust="0"/>
  </p:normalViewPr>
  <p:slideViewPr>
    <p:cSldViewPr snapToGrid="0" snapToObjects="1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2"/>
        <p:guide orient="horz" pos="335"/>
        <p:guide orient="horz" pos="190"/>
        <p:guide pos="386"/>
        <p:guide pos="7298"/>
        <p:guide orient="horz" pos="709"/>
        <p:guide orient="horz" pos="3886"/>
        <p:guide orient="horz" pos="4178"/>
      </p:guideLst>
    </p:cSldViewPr>
  </p:slideViewPr>
  <p:outlineViewPr>
    <p:cViewPr>
      <p:scale>
        <a:sx n="33" d="100"/>
        <a:sy n="33" d="100"/>
      </p:scale>
      <p:origin x="0" y="-709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50" d="100"/>
        <a:sy n="50" d="100"/>
      </p:scale>
      <p:origin x="0" y="-1570"/>
    </p:cViewPr>
  </p:sorterViewPr>
  <p:notesViewPr>
    <p:cSldViewPr snapToGrid="0" snapToObjects="1" showGuides="1">
      <p:cViewPr varScale="1">
        <p:scale>
          <a:sx n="48" d="100"/>
          <a:sy n="48" d="100"/>
        </p:scale>
        <p:origin x="2672" y="32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5A85089-C692-4DEA-AC49-04CF34D4FE14}" type="datetimeFigureOut">
              <a:rPr lang="en-GB" smtClean="0">
                <a:latin typeface="Arial" pitchFamily="34" charset="0"/>
              </a:rPr>
              <a:pPr/>
              <a:t>01/07/2020</a:t>
            </a:fld>
            <a:endParaRPr lang="en-GB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3A5C721-4BB5-4DB6-AD65-4BA2A62B05B6}" type="slidenum">
              <a:rPr lang="en-GB" smtClean="0">
                <a:latin typeface="Arial" pitchFamily="34" charset="0"/>
              </a:rPr>
              <a:pPr/>
              <a:t>‹#›</a:t>
            </a:fld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3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8045EBA9-A28D-4849-BFEA-AA04F6A21B63}" type="datetimeFigureOut">
              <a:rPr lang="en-GB" smtClean="0"/>
              <a:pPr/>
              <a:t>01/07/2020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692150"/>
            <a:ext cx="61626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5B43D19E-BFDB-4C92-8EDD-32EDDA8F41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556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321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332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0766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073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350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837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163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591272F-E042-4380-A45B-A8CA4126C3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50" cy="6858000"/>
          </a:xfrm>
          <a:prstGeom prst="rect">
            <a:avLst/>
          </a:prstGeom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B7F2A12E-7729-47A0-BC4C-937A569C1503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627066" y="457199"/>
            <a:ext cx="6012542" cy="3805316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E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5579" y="1476597"/>
            <a:ext cx="5422755" cy="860400"/>
          </a:xfrm>
        </p:spPr>
        <p:txBody>
          <a:bodyPr/>
          <a:lstStyle>
            <a:lvl1pPr>
              <a:defRPr sz="3000" b="0">
                <a:solidFill>
                  <a:srgbClr val="40404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5580" y="2422865"/>
            <a:ext cx="5422755" cy="3912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1600" b="0">
                <a:solidFill>
                  <a:srgbClr val="40404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1600" dirty="0"/>
              <a:t>Sub Title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 b="1" dirty="0"/>
              <a:t>XX Month 200X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A756AC-9ADE-4A53-A1AF-F00511C105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19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7083" y="1137921"/>
            <a:ext cx="2803842" cy="501818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9832" y="1137921"/>
            <a:ext cx="2768600" cy="2796151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5294" y="907750"/>
            <a:ext cx="889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8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78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851522"/>
            <a:ext cx="4447800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marL="356616" marR="0" lvl="0" indent="-356616" defTabSz="1007887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943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351" y="1488927"/>
            <a:ext cx="2338388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356616" lvl="0" indent="-356616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4221737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356616" lvl="0" indent="-356616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3175" y="5506678"/>
            <a:ext cx="5292000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3175" y="5818717"/>
            <a:ext cx="5292000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9981" y="979787"/>
            <a:ext cx="2338388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3048991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7221" y="2578743"/>
            <a:ext cx="4537959" cy="1055708"/>
          </a:xfrm>
        </p:spPr>
        <p:txBody>
          <a:bodyPr/>
          <a:lstStyle>
            <a:lvl1pPr marL="0" indent="0">
              <a:buNone/>
              <a:defRPr sz="3000"/>
            </a:lvl1pPr>
          </a:lstStyle>
          <a:p>
            <a:pPr lvl="0"/>
            <a:r>
              <a:rPr lang="en-IN" dirty="0"/>
              <a:t>Chapter 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7221" y="3840384"/>
            <a:ext cx="4537959" cy="105570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IN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678627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1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81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59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64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5F16B5-3F79-4912-BC46-B02D768FD3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507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641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8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079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393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1987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0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835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192157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10548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54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3184" y="5709060"/>
            <a:ext cx="812210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dirty="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8879B5-9B55-48AD-BE8B-FD5A93051A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4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3184" y="5709060"/>
            <a:ext cx="812210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dirty="0">
                <a:solidFill>
                  <a:srgbClr val="82829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9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9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831696-C969-49CB-8F05-4C8206D7F1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0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366" y="723658"/>
            <a:ext cx="5680945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366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697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910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C4562B4B-6ECE-482A-9393-884CD4FE1B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85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366" y="876058"/>
            <a:ext cx="4855295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802C6E99-7AC8-409D-9369-CDD3133D61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82" y="498906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745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0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918" y="2311401"/>
            <a:ext cx="3580117" cy="384470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9443" y="2311401"/>
            <a:ext cx="3580117" cy="1254759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9443" y="4236721"/>
            <a:ext cx="3580117" cy="1944160"/>
          </a:xfrm>
        </p:spPr>
        <p:txBody>
          <a:bodyPr numCol="1"/>
          <a:lstStyle>
            <a:lvl1pPr marL="0" indent="0">
              <a:buNone/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772385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01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45CFA693-E91B-43CC-B5B8-0AF459F62896}"/>
              </a:ext>
            </a:extLst>
          </p:cNvPr>
          <p:cNvSpPr txBox="1">
            <a:spLocks/>
          </p:cNvSpPr>
          <p:nvPr userDrawn="1"/>
        </p:nvSpPr>
        <p:spPr>
          <a:xfrm>
            <a:off x="1352728" y="6471244"/>
            <a:ext cx="1191258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7DBDBB20-DA7B-4EA8-9594-84A1D3A4EA29}" type="datetime3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t>1 July 2020</a:t>
            </a:fld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F31D67-E59D-488B-A418-10B47029E471}"/>
              </a:ext>
            </a:extLst>
          </p:cNvPr>
          <p:cNvSpPr txBox="1">
            <a:spLocks/>
          </p:cNvSpPr>
          <p:nvPr userDrawn="1"/>
        </p:nvSpPr>
        <p:spPr>
          <a:xfrm>
            <a:off x="3162988" y="6471244"/>
            <a:ext cx="3086100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Presentation title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FA0C3EA0-3C85-4236-8D60-88634AF47AD8}"/>
              </a:ext>
            </a:extLst>
          </p:cNvPr>
          <p:cNvSpPr txBox="1">
            <a:spLocks/>
          </p:cNvSpPr>
          <p:nvPr userDrawn="1"/>
        </p:nvSpPr>
        <p:spPr>
          <a:xfrm>
            <a:off x="609600" y="6471244"/>
            <a:ext cx="663066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D5B76411-544C-4F9A-8EDE-9EEB2BD21F95}" type="slidenum">
              <a:rPr lang="en-IN" smtClean="0"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A4AFD2-2362-405E-A678-EFA468601278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195" y="6338680"/>
            <a:ext cx="3960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1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20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3" r:id="rId12"/>
    <p:sldLayoutId id="2147483922" r:id="rId13"/>
    <p:sldLayoutId id="2147483924" r:id="rId14"/>
    <p:sldLayoutId id="2147483904" r:id="rId15"/>
    <p:sldLayoutId id="2147483905" r:id="rId16"/>
    <p:sldLayoutId id="2147483907" r:id="rId17"/>
    <p:sldLayoutId id="2147483908" r:id="rId18"/>
    <p:sldLayoutId id="2147483909" r:id="rId19"/>
    <p:sldLayoutId id="2147483910" r:id="rId20"/>
    <p:sldLayoutId id="2147483911" r:id="rId21"/>
    <p:sldLayoutId id="2147483912" r:id="rId22"/>
    <p:sldLayoutId id="2147483913" r:id="rId23"/>
    <p:sldLayoutId id="2147483914" r:id="rId24"/>
    <p:sldLayoutId id="2147483915" r:id="rId25"/>
    <p:sldLayoutId id="2147483916" r:id="rId26"/>
    <p:sldLayoutId id="2147483917" r:id="rId27"/>
    <p:sldLayoutId id="2147483918" r:id="rId28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400" b="0" kern="120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356616" indent="-356616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13232" indent="-356616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069848" indent="-356616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426464" indent="-356616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783080" indent="-356616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2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95DC8-F373-4DE2-A5B7-E3F4D9109E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Course : Object Oriented Programming</a:t>
            </a:r>
            <a:br>
              <a:rPr lang="en-US" dirty="0"/>
            </a:br>
            <a:r>
              <a:rPr lang="en-US" dirty="0"/>
              <a:t>Course Code : 22316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4BD3E-C9CF-408E-AB02-4D7508E9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5578" y="3781213"/>
            <a:ext cx="5422755" cy="1373883"/>
          </a:xfrm>
        </p:spPr>
        <p:txBody>
          <a:bodyPr/>
          <a:lstStyle/>
          <a:p>
            <a:pPr lvl="0">
              <a:defRPr/>
            </a:pPr>
            <a:r>
              <a:rPr lang="en-IN" b="1" dirty="0"/>
              <a:t>01 JULY 2020</a:t>
            </a:r>
          </a:p>
        </p:txBody>
      </p:sp>
    </p:spTree>
    <p:extLst>
      <p:ext uri="{BB962C8B-B14F-4D97-AF65-F5344CB8AC3E}">
        <p14:creationId xmlns:p14="http://schemas.microsoft.com/office/powerpoint/2010/main" val="2121525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0" y="1425575"/>
            <a:ext cx="5156200" cy="1266825"/>
          </a:xfrm>
        </p:spPr>
        <p:txBody>
          <a:bodyPr>
            <a:normAutofit/>
          </a:bodyPr>
          <a:lstStyle/>
          <a:p>
            <a:r>
              <a:rPr lang="en-IN" dirty="0">
                <a:solidFill>
                  <a:schemeClr val="tx1"/>
                </a:solidFill>
              </a:rPr>
              <a:t>Section divider over two lines or three lines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gray">
          <a:xfrm>
            <a:off x="0" y="0"/>
            <a:ext cx="6022975" cy="533400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03275" y="1427554"/>
            <a:ext cx="4987925" cy="860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 baseline="0">
                <a:solidFill>
                  <a:srgbClr val="404040"/>
                </a:solidFill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b="0" dirty="0">
                <a:solidFill>
                  <a:srgbClr val="2E2E38"/>
                </a:solidFill>
                <a:latin typeface="+mj-lt"/>
              </a:rPr>
              <a:t>Thank You !!!</a:t>
            </a:r>
            <a:endParaRPr lang="en-GB" b="0" dirty="0">
              <a:solidFill>
                <a:srgbClr val="2E2E38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2E2E38"/>
                </a:solidFill>
              </a:rPr>
              <a:t>Unit 01 :</a:t>
            </a:r>
            <a:br>
              <a:rPr lang="en-IN" dirty="0">
                <a:solidFill>
                  <a:srgbClr val="2E2E38"/>
                </a:solidFill>
              </a:rPr>
            </a:br>
            <a:r>
              <a:rPr lang="en-IN" dirty="0">
                <a:solidFill>
                  <a:srgbClr val="2E2E38"/>
                </a:solidFill>
              </a:rPr>
              <a:t>Principles of Object Oriented Programming</a:t>
            </a:r>
            <a:endParaRPr lang="en-GB" dirty="0">
              <a:solidFill>
                <a:srgbClr val="2E2E38"/>
              </a:solidFill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775504" y="3935488"/>
            <a:ext cx="4328932" cy="1046323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rgbClr val="2E2E38"/>
                </a:solidFill>
                <a:latin typeface="EYInterstate" panose="02000503020000020004" pitchFamily="2" charset="0"/>
              </a:rPr>
              <a:t>01 July 2020</a:t>
            </a:r>
          </a:p>
        </p:txBody>
      </p:sp>
    </p:spTree>
    <p:extLst>
      <p:ext uri="{BB962C8B-B14F-4D97-AF65-F5344CB8AC3E}">
        <p14:creationId xmlns:p14="http://schemas.microsoft.com/office/powerpoint/2010/main" val="124231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Unit Outcome : Write simple C++ program for solving the given expression using POP approach</a:t>
            </a:r>
            <a:endParaRPr lang="en-US" dirty="0"/>
          </a:p>
        </p:txBody>
      </p:sp>
      <p:sp>
        <p:nvSpPr>
          <p:cNvPr id="8" name="Subtitle 12"/>
          <p:cNvSpPr>
            <a:spLocks noGrp="1"/>
          </p:cNvSpPr>
          <p:nvPr>
            <p:ph type="subTitle" idx="1"/>
          </p:nvPr>
        </p:nvSpPr>
        <p:spPr>
          <a:xfrm>
            <a:off x="824210" y="3901121"/>
            <a:ext cx="4328932" cy="1046323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latin typeface="EYInterstate" panose="02000503020000020004" pitchFamily="2" charset="0"/>
              </a:rPr>
              <a:t>01 July 2020</a:t>
            </a:r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Prerana Jalgaonkar</a:t>
            </a: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sz="700" dirty="0"/>
              <a:t>Lecturer, Department of Information Technology[NBA Accredited], </a:t>
            </a:r>
            <a:r>
              <a:rPr lang="en-US" sz="700" dirty="0" err="1"/>
              <a:t>Vidyalankar</a:t>
            </a:r>
            <a:r>
              <a:rPr lang="en-US" sz="700" dirty="0"/>
              <a:t> </a:t>
            </a:r>
            <a:r>
              <a:rPr lang="en-US" sz="700" dirty="0" err="1"/>
              <a:t>Polytechnic,Mumbai</a:t>
            </a:r>
            <a:endParaRPr lang="en-IN" sz="700" dirty="0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844678BB-A2E7-4DA2-BEC8-4F585B9FB83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65397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Learning Outcome 1 : To explain limitations of Procedure Oriented Programming Language </a:t>
            </a:r>
            <a:endParaRPr lang="en-US" dirty="0"/>
          </a:p>
        </p:txBody>
      </p:sp>
      <p:sp>
        <p:nvSpPr>
          <p:cNvPr id="8" name="Subtitle 12"/>
          <p:cNvSpPr>
            <a:spLocks noGrp="1"/>
          </p:cNvSpPr>
          <p:nvPr>
            <p:ph type="subTitle" idx="1"/>
          </p:nvPr>
        </p:nvSpPr>
        <p:spPr>
          <a:xfrm>
            <a:off x="824210" y="3695514"/>
            <a:ext cx="4328932" cy="1046323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latin typeface="EYInterstate" panose="02000503020000020004" pitchFamily="2" charset="0"/>
              </a:rPr>
              <a:t>01 July 2020</a:t>
            </a:r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2BEF9D5-1EA9-4485-AC07-ACC5CEE36B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Prerana Jalgaonkar</a:t>
            </a:r>
            <a:endParaRPr lang="en-IN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D6D9DD7-26D6-4F4D-BC3E-071D164A5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184" y="6216807"/>
            <a:ext cx="5226642" cy="369241"/>
          </a:xfrm>
        </p:spPr>
        <p:txBody>
          <a:bodyPr>
            <a:noAutofit/>
          </a:bodyPr>
          <a:lstStyle/>
          <a:p>
            <a:r>
              <a:rPr lang="en-US" sz="1000" dirty="0"/>
              <a:t>Lecturer, Department of Information Technology[NBA Accredited],</a:t>
            </a:r>
            <a:r>
              <a:rPr lang="en-US" sz="1000" dirty="0" err="1"/>
              <a:t>Vidyalankar</a:t>
            </a:r>
            <a:r>
              <a:rPr lang="en-US" sz="1000" dirty="0"/>
              <a:t> Polytechnic,Mumbai</a:t>
            </a:r>
            <a:endParaRPr lang="en-IN" sz="1000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CA3C09D2-FC27-47CF-9113-3E0DB54F3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4" y="5997977"/>
            <a:ext cx="1121149" cy="3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87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Contents</a:t>
            </a:r>
          </a:p>
        </p:txBody>
      </p:sp>
      <p:graphicFrame>
        <p:nvGraphicFramePr>
          <p:cNvPr id="38" name="Content Placeholder 20">
            <a:extLst>
              <a:ext uri="{FF2B5EF4-FFF2-40B4-BE49-F238E27FC236}">
                <a16:creationId xmlns:a16="http://schemas.microsoft.com/office/drawing/2014/main" id="{C48B5C5C-37A9-4300-B3C0-F9BE781F2D5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774779552"/>
              </p:ext>
            </p:extLst>
          </p:nvPr>
        </p:nvGraphicFramePr>
        <p:xfrm>
          <a:off x="609600" y="1138238"/>
          <a:ext cx="4824298" cy="1404421"/>
        </p:xfrm>
        <a:graphic>
          <a:graphicData uri="http://schemas.openxmlformats.org/drawingml/2006/table">
            <a:tbl>
              <a:tblPr firstRow="1" bandRow="1"/>
              <a:tblGrid>
                <a:gridCol w="604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1.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What is Procedure Oriented Programming(POP) ?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2.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Characteristics of Procedure Oriented Programming(POP)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algn="l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3.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EYInterstate Light"/>
                        </a:defRPr>
                      </a:lvl9pPr>
                    </a:lstStyle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EYInterstate Light" panose="02000506000000020004" pitchFamily="2" charset="0"/>
                        </a:rPr>
                        <a:t>Limitations of Procedure Oriented Programming(POP)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2740916-D1BA-4BAB-829F-7597C2BE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Prerana Jalgaonkar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99402F2-BC60-4F1A-A271-032A317F6E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33461" y="4055931"/>
            <a:ext cx="4236904" cy="180000"/>
          </a:xfrm>
        </p:spPr>
        <p:txBody>
          <a:bodyPr>
            <a:noAutofit/>
          </a:bodyPr>
          <a:lstStyle/>
          <a:p>
            <a:r>
              <a:rPr lang="en-IN" sz="800" dirty="0"/>
              <a:t>Lecturer, Department of Information Technology[NBA Accredited],Vidyalankar Polytechnic, Mumbai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3424D2-9C2D-43C6-A019-435FA56F27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/>
              <a:t>Key takeaways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E535198-EE4A-45E1-A710-3A415E4811C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N" dirty="0" err="1"/>
              <a:t>xplanation</a:t>
            </a:r>
            <a:r>
              <a:rPr lang="en-IN" dirty="0"/>
              <a:t> of Procedure Oriented Programming 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04FBE413-DA72-432D-9907-7034FB5CC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91" y="3760914"/>
            <a:ext cx="1280175" cy="42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4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Procedure Oriented Programming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Procedure is important</a:t>
            </a:r>
          </a:p>
          <a:p>
            <a:r>
              <a:rPr lang="en-US" dirty="0"/>
              <a:t>Sequence of Operation to be done</a:t>
            </a:r>
          </a:p>
          <a:p>
            <a:r>
              <a:rPr lang="en-US" dirty="0"/>
              <a:t>Program decomposed into smaller parts</a:t>
            </a:r>
          </a:p>
          <a:p>
            <a:r>
              <a:rPr lang="en-US" dirty="0"/>
              <a:t>Each statement tells system to do something</a:t>
            </a:r>
          </a:p>
          <a:p>
            <a:r>
              <a:rPr lang="en-US" dirty="0"/>
              <a:t> When Program becomes larger, it is divided into functions having defined purpose</a:t>
            </a:r>
          </a:p>
          <a:p>
            <a:r>
              <a:rPr lang="en-US" dirty="0"/>
              <a:t>Example : C ,FORTRAN,Pascal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Characteristics of P</a:t>
            </a:r>
            <a:r>
              <a:rPr lang="en-IN" dirty="0"/>
              <a:t>rocedure </a:t>
            </a:r>
            <a:r>
              <a:rPr lang="en" dirty="0"/>
              <a:t>O</a:t>
            </a:r>
            <a:r>
              <a:rPr lang="en-IN" dirty="0"/>
              <a:t>riented </a:t>
            </a:r>
            <a:r>
              <a:rPr lang="en" dirty="0"/>
              <a:t>P</a:t>
            </a:r>
            <a:r>
              <a:rPr lang="en-IN" dirty="0"/>
              <a:t>rogramming(POP)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on process rather than data</a:t>
            </a:r>
          </a:p>
          <a:p>
            <a:r>
              <a:rPr lang="en-US" dirty="0"/>
              <a:t>Problem is solved by doing sequence of operations</a:t>
            </a:r>
          </a:p>
          <a:p>
            <a:r>
              <a:rPr lang="en-US" dirty="0"/>
              <a:t>Data moves from series of functions</a:t>
            </a:r>
          </a:p>
          <a:p>
            <a:r>
              <a:rPr lang="en-US" dirty="0"/>
              <a:t>Large Program decomposed into functions having specific purpose</a:t>
            </a:r>
          </a:p>
          <a:p>
            <a:r>
              <a:rPr lang="en-US" dirty="0"/>
              <a:t>Functions share global data</a:t>
            </a:r>
          </a:p>
        </p:txBody>
      </p:sp>
    </p:spTree>
    <p:extLst>
      <p:ext uri="{BB962C8B-B14F-4D97-AF65-F5344CB8AC3E}">
        <p14:creationId xmlns:p14="http://schemas.microsoft.com/office/powerpoint/2010/main" val="3556491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of Procedure Oriented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Emphasis on doing things</a:t>
            </a:r>
          </a:p>
          <a:p>
            <a:r>
              <a:rPr lang="en-US" dirty="0"/>
              <a:t>Priority is not given to data </a:t>
            </a:r>
          </a:p>
          <a:p>
            <a:r>
              <a:rPr lang="en-US" dirty="0"/>
              <a:t>Difficult to create new datatypes</a:t>
            </a:r>
          </a:p>
          <a:p>
            <a:r>
              <a:rPr lang="en-US" dirty="0"/>
              <a:t>Programmer may corrupt the data by writing new function</a:t>
            </a:r>
          </a:p>
          <a:p>
            <a:r>
              <a:rPr lang="en-US" dirty="0"/>
              <a:t>All functions need to be modified if new data added</a:t>
            </a:r>
            <a:endParaRPr lang="en-I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468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 Examples of Procedure Oriented Programming Languages</a:t>
            </a:r>
          </a:p>
          <a:p>
            <a:r>
              <a:rPr lang="en-US" dirty="0"/>
              <a:t>List Characteristics of Procedure Oriented Language</a:t>
            </a:r>
          </a:p>
          <a:p>
            <a:r>
              <a:rPr lang="en-US" dirty="0"/>
              <a:t>Describe Limitations of Procedure Oriented Languages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132477"/>
      </p:ext>
    </p:extLst>
  </p:cSld>
  <p:clrMapOvr>
    <a:masterClrMapping/>
  </p:clrMapOvr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314</Words>
  <Application>Microsoft Office PowerPoint</Application>
  <PresentationFormat>Custom</PresentationFormat>
  <Paragraphs>56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 Light</vt:lpstr>
      <vt:lpstr>EYInterstate</vt:lpstr>
      <vt:lpstr>EYInterstate Light</vt:lpstr>
      <vt:lpstr>Georgia</vt:lpstr>
      <vt:lpstr>EY light background</vt:lpstr>
      <vt:lpstr>Course : Object Oriented Programming Course Code : 22316</vt:lpstr>
      <vt:lpstr>Unit 01 : Principles of Object Oriented Programming</vt:lpstr>
      <vt:lpstr>Unit Outcome : Write simple C++ program for solving the given expression using POP approach</vt:lpstr>
      <vt:lpstr>Learning Outcome 1 : To explain limitations of Procedure Oriented Programming Language </vt:lpstr>
      <vt:lpstr>Contents</vt:lpstr>
      <vt:lpstr>Procedure Oriented Programming Language</vt:lpstr>
      <vt:lpstr>Characteristics of Procedure Oriented Programming(POP)</vt:lpstr>
      <vt:lpstr>Limitations of Procedure Oriented Programming</vt:lpstr>
      <vt:lpstr>Questions </vt:lpstr>
      <vt:lpstr>Section divider over two lines or three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2016-03-16T05:57:48Z</dcterms:created>
  <dcterms:modified xsi:type="dcterms:W3CDTF">2020-07-01T14:07:52Z</dcterms:modified>
  <cp:contentStatus/>
</cp:coreProperties>
</file>